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2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70" r:id="rId13"/>
    <p:sldId id="269" r:id="rId14"/>
    <p:sldId id="271" r:id="rId15"/>
    <p:sldId id="273" r:id="rId16"/>
    <p:sldId id="274" r:id="rId17"/>
    <p:sldId id="276" r:id="rId18"/>
    <p:sldId id="277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F1F"/>
    <a:srgbClr val="F2A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71759"/>
  </p:normalViewPr>
  <p:slideViewPr>
    <p:cSldViewPr snapToGrid="0">
      <p:cViewPr varScale="1">
        <p:scale>
          <a:sx n="96" d="100"/>
          <a:sy n="96" d="100"/>
        </p:scale>
        <p:origin x="2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8514C1-362D-FE4E-9AA9-BE269C723D52}" type="datetimeFigureOut">
              <a:rPr lang="en-IE" smtClean="0"/>
              <a:t>28/12/2024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B7E66C-EE35-5748-8283-A9DC1058B958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77314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7E66C-EE35-5748-8283-A9DC1058B958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31240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In 2006, Hoare was a 29-year-old computer programmer working for Mozilla</a:t>
            </a:r>
          </a:p>
          <a:p>
            <a:r>
              <a:rPr lang="en-IE" dirty="0"/>
              <a:t>Returning home to his apartment in Vancouver, he found that the elevator was out of order; its software had crashed. </a:t>
            </a:r>
          </a:p>
          <a:p>
            <a:r>
              <a:rPr lang="en-IE" dirty="0"/>
              <a:t>This wasn’t the first time it had happened, either.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7E66C-EE35-5748-8283-A9DC1058B958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0673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3DE23-2659-964F-9F55-74C699432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EB69FC-7476-1E16-896B-AE3BC84E40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EEB423-713C-0D66-AEE7-F9E6B6DFE6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01299-731E-E214-DAD1-C1BC15D4A2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7E66C-EE35-5748-8283-A9DC1058B958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9640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C8D8-F4CC-ED3D-662C-405A481D6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B8ADF-F91D-FAA7-E4FE-9CC8AD4B0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8F7E0-6642-E484-7313-5A0E4A9FE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C6359-9BB8-4148-8114-537E698DA205}" type="datetime1">
              <a:rPr lang="en-US" smtClean="0"/>
              <a:t>12/28/24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800B9-1ECE-0DFF-8354-3CB4562B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0BAB6-97E2-3185-EC9D-BEBC64EB4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53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8D52-1824-2F2F-3439-B07C372EF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FB29C-F188-BB9F-DBB2-C28734093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B717D-F62C-F871-CE16-C0A1D4B4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1B4BC-48C6-5200-DBED-235733193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CF7AE-03B8-295D-1A62-B99610145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35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A27EB2-A88F-B2EE-96FE-86D4E1C1B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7E1E2-90CA-F9B7-724A-130CDCD751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851A9-3EB0-19E1-4EFC-C51A65507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A0EC2-D524-DCE1-064F-CE6429B13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33DE9-F95E-2098-EF36-44DAE7F08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37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3ED6F-13B3-EC42-450A-0F86DCA76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D334D-0518-D108-FB34-BB52AA967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EAF50-5D60-5D90-43AF-66C087C30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6191F-481E-48E9-BB9A-369A67A7362D}" type="datetime1">
              <a:rPr lang="en-US" smtClean="0"/>
              <a:t>12/28/24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1B289-2E53-724C-73E0-F89CAE8D1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BCAC2-3620-53A2-44F7-C5802EC36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14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24C9E-C4CB-3200-9E5E-5BEA31369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608D7-155E-C767-694F-B55DBF1BB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74654-E1B7-B9B0-F251-32121603B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63E5-95FD-A4C8-C8D4-DBC4FABF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44C89-7E8D-D2DC-9AC7-EF0D9B8E7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6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21AB-DD01-622E-4B2A-6382B8F2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0299F-415D-4187-8D8E-A29AFFC2C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B873C-2689-8122-E686-D9B0C57C9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C4295-07CA-755F-774B-36B8EB53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C6590-2B6E-827C-CD1B-AE71A4AE4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D8001-02D7-15BB-AB36-5F93428A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2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3D471-66F2-A4DB-CC6E-AD2413BC0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633C-EE8B-9B1B-C364-FD0152841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CBE5D-2CE6-9380-3E17-946D9A8FC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310BA-4DA1-9F68-50D7-21DCAD3CDA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42005-4BDB-FF29-7B63-25B18FCA44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10461F-C87D-6518-C2C4-1D4A4C6F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12/28/24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35104F-7A05-2108-2859-BCFD2209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7D605A-E7FC-5AAF-73B9-F63595DD9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701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72955-EE0C-F429-9EF0-8D1F06388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422C52-0105-F5C4-1673-3681F00B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12/28/24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62B0F-0E1F-95CF-91D6-6EEB3E21B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762DC-12B9-2B1B-3C3A-08A87A2BF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51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D34A3-7720-6F95-7189-F0795F7AA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12/28/24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4E87EA-3ED6-A4B2-416A-A9D2AE6F1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DEA9B-B6CC-4AA5-63CC-156D03EF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50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8D7D-F94C-6934-2014-C37EC6D8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0E2C2-7226-476E-131D-1E924106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C0991-4868-A534-226E-C8B730181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1A099-A783-D375-C1F8-0700036B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189FE-D403-063D-A2FF-7EA17F379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C226BC-349B-EFAF-F85A-FA9D73644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40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FEA35-871D-D454-87D4-86AFB08F4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6E9A5B-96CE-6331-5866-4775D65B3D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25880-23C2-8E9D-9FAF-5D516E109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1F68A4-904D-A3DB-1782-9715AB813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FEB47-D75C-8526-7628-914FBD9F2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5676-EDC4-2C3C-1FBE-5618F2353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1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E5A540-61D8-0223-F4A2-99A188F3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5C4FA-1F0D-99AF-053B-5BEF36166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E592A-C43B-FD6F-694F-80E99AA3FC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12/28/24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E4263-9422-F967-7FB0-687BA84895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B65EC-7002-674B-D266-C103E6AA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03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stockcake.com/i/corroded-circuit-board_758091_612039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F1814-FDBF-07D7-D7D0-E9E3F7DCA2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4887206" cy="1978346"/>
          </a:xfrm>
        </p:spPr>
        <p:txBody>
          <a:bodyPr>
            <a:normAutofit/>
          </a:bodyPr>
          <a:lstStyle/>
          <a:p>
            <a:r>
              <a:rPr lang="en-IE" i="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F3E48-32ED-A6C7-D381-4B2143974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1" y="3509963"/>
            <a:ext cx="5401143" cy="2729524"/>
          </a:xfrm>
        </p:spPr>
        <p:txBody>
          <a:bodyPr>
            <a:normAutofit/>
          </a:bodyPr>
          <a:lstStyle/>
          <a:p>
            <a:r>
              <a:rPr lang="en-IE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Waterford Tech Meetup January 2025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451A3C-CB00-9DEB-A8D0-FF47CB6A0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70782" y="589788"/>
            <a:ext cx="5678424" cy="567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386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D66BB1-E70F-E6C1-814C-2BB156B01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3F7B3B6-33A2-CE88-15EF-8C8696D57051}"/>
              </a:ext>
            </a:extLst>
          </p:cNvPr>
          <p:cNvSpPr txBox="1">
            <a:spLocks/>
          </p:cNvSpPr>
          <p:nvPr/>
        </p:nvSpPr>
        <p:spPr>
          <a:xfrm>
            <a:off x="119270" y="94056"/>
            <a:ext cx="12072730" cy="1307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32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Walking to the 21</a:t>
            </a:r>
            <a:r>
              <a:rPr lang="en-IE" sz="3200" baseline="300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</a:t>
            </a:r>
            <a:r>
              <a:rPr lang="en-IE" sz="32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Floor Graydon Pondered…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5108D0-679D-B7EC-D778-B488152A4470}"/>
              </a:ext>
            </a:extLst>
          </p:cNvPr>
          <p:cNvSpPr txBox="1">
            <a:spLocks/>
          </p:cNvSpPr>
          <p:nvPr/>
        </p:nvSpPr>
        <p:spPr>
          <a:xfrm>
            <a:off x="1895059" y="4280651"/>
            <a:ext cx="3948243" cy="584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 wonder if the elevator </a:t>
            </a:r>
            <a:b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code was written in C?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904B645-CE21-05BE-2923-8ADC6541678A}"/>
              </a:ext>
            </a:extLst>
          </p:cNvPr>
          <p:cNvSpPr txBox="1">
            <a:spLocks/>
          </p:cNvSpPr>
          <p:nvPr/>
        </p:nvSpPr>
        <p:spPr>
          <a:xfrm>
            <a:off x="4089258" y="3029395"/>
            <a:ext cx="3508087" cy="79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 was probably </a:t>
            </a:r>
            <a:b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another bug with </a:t>
            </a:r>
            <a:b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memory management!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2C54C12-CA49-A3BD-7640-2A12C951B4FD}"/>
              </a:ext>
            </a:extLst>
          </p:cNvPr>
          <p:cNvSpPr txBox="1">
            <a:spLocks/>
          </p:cNvSpPr>
          <p:nvPr/>
        </p:nvSpPr>
        <p:spPr>
          <a:xfrm>
            <a:off x="0" y="5163872"/>
            <a:ext cx="3510705" cy="11751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 computer people </a:t>
            </a:r>
          </a:p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couldn’t even make an </a:t>
            </a:r>
            <a:b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elevator that works </a:t>
            </a:r>
          </a:p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without crashing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991EDC-9ADD-4B5C-5624-44947B480653}"/>
              </a:ext>
            </a:extLst>
          </p:cNvPr>
          <p:cNvSpPr txBox="1">
            <a:spLocks/>
          </p:cNvSpPr>
          <p:nvPr/>
        </p:nvSpPr>
        <p:spPr>
          <a:xfrm>
            <a:off x="6367672" y="1385180"/>
            <a:ext cx="5248657" cy="1644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 know what I’ll do, I’ll create a new programming language and name it Rust after a fungi that is overengineered for survival!!</a:t>
            </a:r>
          </a:p>
        </p:txBody>
      </p:sp>
    </p:spTree>
    <p:extLst>
      <p:ext uri="{BB962C8B-B14F-4D97-AF65-F5344CB8AC3E}">
        <p14:creationId xmlns:p14="http://schemas.microsoft.com/office/powerpoint/2010/main" val="393305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5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F19CAA-7A4D-72B1-D9F6-4235B270C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FAAC4D5-C6AB-7525-0766-4F5D651B1125}"/>
              </a:ext>
            </a:extLst>
          </p:cNvPr>
          <p:cNvSpPr txBox="1">
            <a:spLocks/>
          </p:cNvSpPr>
          <p:nvPr/>
        </p:nvSpPr>
        <p:spPr>
          <a:xfrm>
            <a:off x="2660023" y="300728"/>
            <a:ext cx="6871954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 was born as a…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9B25F2-62C2-BD0A-AF13-6A3018170B02}"/>
              </a:ext>
            </a:extLst>
          </p:cNvPr>
          <p:cNvSpPr txBox="1"/>
          <p:nvPr/>
        </p:nvSpPr>
        <p:spPr>
          <a:xfrm>
            <a:off x="2775628" y="3105834"/>
            <a:ext cx="6640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general purpose programming language built for performance, reliability and productivity.</a:t>
            </a:r>
          </a:p>
        </p:txBody>
      </p:sp>
    </p:spTree>
    <p:extLst>
      <p:ext uri="{BB962C8B-B14F-4D97-AF65-F5344CB8AC3E}">
        <p14:creationId xmlns:p14="http://schemas.microsoft.com/office/powerpoint/2010/main" val="79153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3D1C3F-4162-88AF-15E4-4E184872B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7EF5DD-9CB6-919E-219B-CA5CD7640F7A}"/>
              </a:ext>
            </a:extLst>
          </p:cNvPr>
          <p:cNvSpPr txBox="1">
            <a:spLocks/>
          </p:cNvSpPr>
          <p:nvPr/>
        </p:nvSpPr>
        <p:spPr>
          <a:xfrm>
            <a:off x="2660023" y="300728"/>
            <a:ext cx="6871954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 is…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57CB48-F5C8-AE65-232F-2E636B754E71}"/>
              </a:ext>
            </a:extLst>
          </p:cNvPr>
          <p:cNvSpPr txBox="1"/>
          <p:nvPr/>
        </p:nvSpPr>
        <p:spPr>
          <a:xfrm>
            <a:off x="2775628" y="3105834"/>
            <a:ext cx="66407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Typically referred to as a systems level programming language with an emphasis on memory safety</a:t>
            </a:r>
          </a:p>
        </p:txBody>
      </p:sp>
    </p:spTree>
    <p:extLst>
      <p:ext uri="{BB962C8B-B14F-4D97-AF65-F5344CB8AC3E}">
        <p14:creationId xmlns:p14="http://schemas.microsoft.com/office/powerpoint/2010/main" val="4254046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8C2A91-218F-77BC-36BE-2CFD7397F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1607A1A-09D4-3F01-B486-75020823D81E}"/>
              </a:ext>
            </a:extLst>
          </p:cNvPr>
          <p:cNvSpPr txBox="1">
            <a:spLocks/>
          </p:cNvSpPr>
          <p:nvPr/>
        </p:nvSpPr>
        <p:spPr>
          <a:xfrm>
            <a:off x="2660023" y="300728"/>
            <a:ext cx="6871954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Systems Programming?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5A100D-8759-860C-5176-5E41D26BD18D}"/>
              </a:ext>
            </a:extLst>
          </p:cNvPr>
          <p:cNvSpPr txBox="1"/>
          <p:nvPr/>
        </p:nvSpPr>
        <p:spPr>
          <a:xfrm>
            <a:off x="874643" y="3105834"/>
            <a:ext cx="105619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Low-level software that interacts closely with hardware, such as operating systems, drivers, networking stacks, and embedded systems. </a:t>
            </a:r>
          </a:p>
          <a:p>
            <a:endParaRPr lang="en-IE" sz="2000" dirty="0">
              <a:solidFill>
                <a:srgbClr val="F2AA84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Requires high performance, precise control over resources, and efficient memory management, making them critical for infrastructure and performance-sensitive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432600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7940A2-BC15-C46F-8DBF-7C4869410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22E8E0B-C571-E6F5-C24B-803618BA8DB2}"/>
              </a:ext>
            </a:extLst>
          </p:cNvPr>
          <p:cNvSpPr txBox="1">
            <a:spLocks/>
          </p:cNvSpPr>
          <p:nvPr/>
        </p:nvSpPr>
        <p:spPr>
          <a:xfrm>
            <a:off x="2660023" y="300728"/>
            <a:ext cx="6871954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Systems Programming?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6CDCF6-256E-C301-17BA-7E348E1C76AD}"/>
              </a:ext>
            </a:extLst>
          </p:cNvPr>
          <p:cNvSpPr txBox="1"/>
          <p:nvPr/>
        </p:nvSpPr>
        <p:spPr>
          <a:xfrm>
            <a:off x="225287" y="2562495"/>
            <a:ext cx="119667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Assembly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Used for hardware-level programming but lacks abstraction and portability.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Known for its low-level control and performance but prone to memory safety issues.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C++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Adds object-oriented features to C but retains similar risks of unsafe memory usage.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E" sz="2000" dirty="0">
                <a:solidFill>
                  <a:srgbClr val="F2AA84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Focused on simplicity and concurrency but lacks Rust's fine-grained control over memory.</a:t>
            </a:r>
          </a:p>
        </p:txBody>
      </p:sp>
    </p:spTree>
    <p:extLst>
      <p:ext uri="{BB962C8B-B14F-4D97-AF65-F5344CB8AC3E}">
        <p14:creationId xmlns:p14="http://schemas.microsoft.com/office/powerpoint/2010/main" val="1254774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388A-BE04-2499-8D4A-923A5E341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08604-5BEA-61F8-CBE4-202C14060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What is memory safety?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9C8E9E-E884-467A-C919-454573AAA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7583"/>
            <a:ext cx="3313919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CF7840-89A9-CF0F-E224-41AC5EC92A82}"/>
              </a:ext>
            </a:extLst>
          </p:cNvPr>
          <p:cNvSpPr txBox="1"/>
          <p:nvPr/>
        </p:nvSpPr>
        <p:spPr>
          <a:xfrm>
            <a:off x="4638261" y="2844033"/>
            <a:ext cx="7073348" cy="2031325"/>
          </a:xfrm>
          <a:prstGeom prst="rect">
            <a:avLst/>
          </a:prstGeom>
          <a:solidFill>
            <a:srgbClr val="1F1F1F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r>
              <a:rPr lang="en-IE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I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&gt;</a:t>
            </a:r>
            <a:endParaRPr lang="en-I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b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60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items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IE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"initial value is </a:t>
            </a:r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-IE" b="0" dirty="0">
                <a:solidFill>
                  <a:srgbClr val="D7BA7D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I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5842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D85CC-D171-A706-8BC5-36897C761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B32F-ACAB-2B77-203E-F12400F8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What is memory safety?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C5383C9-3C3C-1BAF-96ED-4D9B01B5D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7583"/>
            <a:ext cx="3313919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8080D6-3BCB-5277-780E-042011135872}"/>
              </a:ext>
            </a:extLst>
          </p:cNvPr>
          <p:cNvSpPr txBox="1"/>
          <p:nvPr/>
        </p:nvSpPr>
        <p:spPr>
          <a:xfrm>
            <a:off x="6170828" y="5430199"/>
            <a:ext cx="4008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dirty="0"/>
              <a:t>Output: initial value is 60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B3416-4CBB-E126-7930-D21B071094E6}"/>
              </a:ext>
            </a:extLst>
          </p:cNvPr>
          <p:cNvSpPr txBox="1"/>
          <p:nvPr/>
        </p:nvSpPr>
        <p:spPr>
          <a:xfrm>
            <a:off x="4638261" y="2844033"/>
            <a:ext cx="7073348" cy="2031325"/>
          </a:xfrm>
          <a:prstGeom prst="rect">
            <a:avLst/>
          </a:prstGeom>
          <a:solidFill>
            <a:srgbClr val="1F1F1F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r>
              <a:rPr lang="en-IE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IE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&gt;</a:t>
            </a:r>
            <a:endParaRPr lang="en-I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b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60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IE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int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items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r>
              <a:rPr lang="en-IE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"initial value is </a:t>
            </a:r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%d</a:t>
            </a:r>
            <a:r>
              <a:rPr lang="en-IE" b="0" dirty="0">
                <a:solidFill>
                  <a:srgbClr val="D7BA7D"/>
                </a:solidFill>
                <a:effectLst/>
                <a:latin typeface="Menlo" panose="020B0609030804020204" pitchFamily="49" charset="0"/>
              </a:rPr>
              <a:t>\n</a:t>
            </a:r>
            <a:r>
              <a:rPr lang="en-IE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IE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42407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12A8D-C72E-F49C-4561-A8E3A67AB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8A363-8086-0DF1-B599-F7E36F25B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What is memory safety?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F092C49-2FD8-E6A3-3AFD-DFBD99FE1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7583"/>
            <a:ext cx="3313919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E5232C-810C-A27E-FF6E-688BF8281611}"/>
              </a:ext>
            </a:extLst>
          </p:cNvPr>
          <p:cNvSpPr txBox="1"/>
          <p:nvPr/>
        </p:nvSpPr>
        <p:spPr>
          <a:xfrm>
            <a:off x="4638261" y="2844033"/>
            <a:ext cx="7073348" cy="2308324"/>
          </a:xfrm>
          <a:prstGeom prst="rect">
            <a:avLst/>
          </a:prstGeom>
          <a:solidFill>
            <a:srgbClr val="1F1F1F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#include &lt;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&gt;</a:t>
            </a:r>
          </a:p>
          <a:p>
            <a:b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</a:b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int main(){</a:t>
            </a: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int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= 60;</a:t>
            </a: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int items[5] = {1,2,3,4,5};</a:t>
            </a:r>
          </a:p>
          <a:p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items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IE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 // put one too many in items</a:t>
            </a:r>
            <a:endParaRPr lang="en-I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("initial value is %d\n",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9659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8FB83-001E-0F05-0A6A-A6E058041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74B7F-8642-F22C-8232-0779303A2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57" y="365125"/>
            <a:ext cx="11009243" cy="1325563"/>
          </a:xfrm>
        </p:spPr>
        <p:txBody>
          <a:bodyPr/>
          <a:lstStyle/>
          <a:p>
            <a:r>
              <a:rPr lang="en-IE" dirty="0"/>
              <a:t>What is memory safety? (-</a:t>
            </a:r>
            <a:r>
              <a:rPr lang="en-IE" dirty="0" err="1"/>
              <a:t>fno</a:t>
            </a:r>
            <a:r>
              <a:rPr lang="en-IE" dirty="0"/>
              <a:t>-stack-protector)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AEFD249-FC24-8C00-AE30-B57B6FC44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7583"/>
            <a:ext cx="3313919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3774B3-21C7-D4E6-0BC6-5AA4733C5BD7}"/>
              </a:ext>
            </a:extLst>
          </p:cNvPr>
          <p:cNvSpPr txBox="1"/>
          <p:nvPr/>
        </p:nvSpPr>
        <p:spPr>
          <a:xfrm>
            <a:off x="4638261" y="2844033"/>
            <a:ext cx="7073348" cy="2308324"/>
          </a:xfrm>
          <a:prstGeom prst="rect">
            <a:avLst/>
          </a:prstGeom>
          <a:solidFill>
            <a:srgbClr val="1F1F1F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#include &lt;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stdio.h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&gt;</a:t>
            </a:r>
          </a:p>
          <a:p>
            <a:b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</a:b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int main(){</a:t>
            </a: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int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= 60;</a:t>
            </a: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int items[5] = {1,2,3,4,5};</a:t>
            </a:r>
          </a:p>
          <a:p>
            <a:r>
              <a:rPr lang="en-IE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items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IE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;</a:t>
            </a:r>
            <a:r>
              <a:rPr lang="en-IE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 // put one too many in items</a:t>
            </a:r>
            <a:endParaRPr lang="en-IE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printf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("initial value is %d\n", </a:t>
            </a:r>
            <a:r>
              <a:rPr lang="en-IE" b="0" dirty="0" err="1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initial_value</a:t>
            </a:r>
            <a:r>
              <a:rPr lang="en-IE" b="0" dirty="0">
                <a:solidFill>
                  <a:schemeClr val="bg2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E9A791-48EB-18E0-B9BC-B1D3B6EE4342}"/>
              </a:ext>
            </a:extLst>
          </p:cNvPr>
          <p:cNvSpPr txBox="1"/>
          <p:nvPr/>
        </p:nvSpPr>
        <p:spPr>
          <a:xfrm>
            <a:off x="6170828" y="5430199"/>
            <a:ext cx="3815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dirty="0"/>
              <a:t>Output: initial value is 6</a:t>
            </a:r>
          </a:p>
        </p:txBody>
      </p:sp>
    </p:spTree>
    <p:extLst>
      <p:ext uri="{BB962C8B-B14F-4D97-AF65-F5344CB8AC3E}">
        <p14:creationId xmlns:p14="http://schemas.microsoft.com/office/powerpoint/2010/main" val="2314928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B6211-C3B3-C69C-A8AB-79C765204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0A730-9902-127F-C904-11E2C9D15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57" y="365125"/>
            <a:ext cx="11009243" cy="1325563"/>
          </a:xfrm>
        </p:spPr>
        <p:txBody>
          <a:bodyPr/>
          <a:lstStyle/>
          <a:p>
            <a:r>
              <a:rPr lang="en-IE" dirty="0"/>
              <a:t>What is memory safety? (-</a:t>
            </a:r>
            <a:r>
              <a:rPr lang="en-IE" dirty="0" err="1"/>
              <a:t>fno</a:t>
            </a:r>
            <a:r>
              <a:rPr lang="en-IE" dirty="0"/>
              <a:t>-stack-protector)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91BF8B1-A6D1-0B8C-300B-C10D0288A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7583"/>
            <a:ext cx="3313919" cy="366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F62945-03F4-BDBB-7DFE-5F15AEF1CEEE}"/>
              </a:ext>
            </a:extLst>
          </p:cNvPr>
          <p:cNvSpPr txBox="1"/>
          <p:nvPr/>
        </p:nvSpPr>
        <p:spPr>
          <a:xfrm>
            <a:off x="4452129" y="2736311"/>
            <a:ext cx="71755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dirty="0"/>
              <a:t>To make this happen, we have to disable compile time protections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dirty="0"/>
              <a:t>It is a simple example to illustrate how lower level languages can open doors to bugs</a:t>
            </a:r>
          </a:p>
        </p:txBody>
      </p:sp>
    </p:spTree>
    <p:extLst>
      <p:ext uri="{BB962C8B-B14F-4D97-AF65-F5344CB8AC3E}">
        <p14:creationId xmlns:p14="http://schemas.microsoft.com/office/powerpoint/2010/main" val="59945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C45937F-261B-5B3E-1D81-FF5A3C2C3B14}"/>
              </a:ext>
            </a:extLst>
          </p:cNvPr>
          <p:cNvGrpSpPr/>
          <p:nvPr/>
        </p:nvGrpSpPr>
        <p:grpSpPr>
          <a:xfrm>
            <a:off x="0" y="10"/>
            <a:ext cx="12192000" cy="6857990"/>
            <a:chOff x="0" y="10"/>
            <a:chExt cx="12192000" cy="6857990"/>
          </a:xfrm>
        </p:grpSpPr>
        <p:pic>
          <p:nvPicPr>
            <p:cNvPr id="7" name="Picture 6" descr="A train bridge over water&#10;&#10;Description automatically generated with medium confidence">
              <a:extLst>
                <a:ext uri="{FF2B5EF4-FFF2-40B4-BE49-F238E27FC236}">
                  <a16:creationId xmlns:a16="http://schemas.microsoft.com/office/drawing/2014/main" id="{B58B6110-85BA-D61E-7C73-65A965EAA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270" b="13775"/>
            <a:stretch/>
          </p:blipFill>
          <p:spPr>
            <a:xfrm>
              <a:off x="20" y="10"/>
              <a:ext cx="12191980" cy="685799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9146CF-C95F-4BC5-D996-FA8BCE030BF7}"/>
                </a:ext>
              </a:extLst>
            </p:cNvPr>
            <p:cNvSpPr txBox="1"/>
            <p:nvPr/>
          </p:nvSpPr>
          <p:spPr>
            <a:xfrm>
              <a:off x="0" y="6580991"/>
              <a:ext cx="212697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E" sz="1200" b="0" i="0" dirty="0">
                  <a:solidFill>
                    <a:schemeClr val="bg1"/>
                  </a:solidFill>
                  <a:effectLst/>
                  <a:latin typeface="Proxima Nova"/>
                </a:rPr>
                <a:t>Photographer - David Bergin</a:t>
              </a:r>
              <a:endParaRPr lang="en-IE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C44278-D9C9-2392-3878-2A8051D1F55D}"/>
              </a:ext>
            </a:extLst>
          </p:cNvPr>
          <p:cNvSpPr txBox="1"/>
          <p:nvPr/>
        </p:nvSpPr>
        <p:spPr>
          <a:xfrm>
            <a:off x="4361753" y="2906625"/>
            <a:ext cx="4954525" cy="1938992"/>
          </a:xfrm>
          <a:prstGeom prst="rect">
            <a:avLst/>
          </a:prstGeom>
          <a:solidFill>
            <a:schemeClr val="accent2"/>
          </a:solidFill>
          <a:effectLst>
            <a:softEdge rad="178998"/>
          </a:effectLst>
        </p:spPr>
        <p:txBody>
          <a:bodyPr wrap="square" rtlCol="0">
            <a:spAutoFit/>
          </a:bodyPr>
          <a:lstStyle/>
          <a:p>
            <a:r>
              <a:rPr lang="en-IE" sz="1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What?</a:t>
            </a:r>
          </a:p>
        </p:txBody>
      </p:sp>
    </p:spTree>
    <p:extLst>
      <p:ext uri="{BB962C8B-B14F-4D97-AF65-F5344CB8AC3E}">
        <p14:creationId xmlns:p14="http://schemas.microsoft.com/office/powerpoint/2010/main" val="461494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A4D34-332D-19B5-24B5-785DB97F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49043"/>
            <a:ext cx="7772400" cy="4128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D479C-44EC-8FF4-3430-EF39EA721592}"/>
              </a:ext>
            </a:extLst>
          </p:cNvPr>
          <p:cNvSpPr txBox="1"/>
          <p:nvPr/>
        </p:nvSpPr>
        <p:spPr>
          <a:xfrm>
            <a:off x="1524000" y="4875196"/>
            <a:ext cx="100451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0" i="0" dirty="0">
                <a:solidFill>
                  <a:srgbClr val="0A2458"/>
                </a:solidFill>
                <a:effectLst/>
                <a:latin typeface="MercurySSm-Book-Pro_Web"/>
              </a:rPr>
              <a:t>“Some of the most infamous cyber events in history – the Morris worm of 1988, the Slammer worm of 2003, the Heartbleed vulnerability in 2014, the Trident exploit of 2016, the </a:t>
            </a:r>
            <a:r>
              <a:rPr lang="en-IE" b="0" i="0" dirty="0" err="1">
                <a:solidFill>
                  <a:srgbClr val="0A2458"/>
                </a:solidFill>
                <a:effectLst/>
                <a:latin typeface="MercurySSm-Book-Pro_Web"/>
              </a:rPr>
              <a:t>Blastpass</a:t>
            </a:r>
            <a:r>
              <a:rPr lang="en-IE" b="0" i="0" dirty="0">
                <a:solidFill>
                  <a:srgbClr val="0A2458"/>
                </a:solidFill>
                <a:effectLst/>
                <a:latin typeface="MercurySSm-Book-Pro_Web"/>
              </a:rPr>
              <a:t> exploit of 2023 – were headline-grabbing cyberattacks that caused real-world damage to the systems that society relies on every day. Underlying all of them is a common root cause: memory safety vulnerabilities.”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90480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E1D3D19-F5C5-FD2A-EDB1-CE1E06C3371C}"/>
              </a:ext>
            </a:extLst>
          </p:cNvPr>
          <p:cNvSpPr txBox="1"/>
          <p:nvPr/>
        </p:nvSpPr>
        <p:spPr>
          <a:xfrm>
            <a:off x="1789042" y="2809605"/>
            <a:ext cx="8613912" cy="1938992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IE" sz="40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IE" sz="4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4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IE" sz="4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IE" sz="4000" dirty="0">
                <a:solidFill>
                  <a:srgbClr val="DCDCAA"/>
                </a:solidFill>
                <a:latin typeface="Menlo" panose="020B0609030804020204" pitchFamily="49" charset="0"/>
              </a:rPr>
              <a:t>  </a:t>
            </a:r>
            <a:r>
              <a:rPr lang="en-IE" sz="4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IE" sz="4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IE" sz="4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4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"Hello, world"</a:t>
            </a:r>
            <a:r>
              <a:rPr lang="en-IE" sz="4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sz="4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C91970C-B119-24B4-2A60-FB4DD903921E}"/>
              </a:ext>
            </a:extLst>
          </p:cNvPr>
          <p:cNvSpPr txBox="1">
            <a:spLocks/>
          </p:cNvSpPr>
          <p:nvPr/>
        </p:nvSpPr>
        <p:spPr>
          <a:xfrm>
            <a:off x="5255197" y="313980"/>
            <a:ext cx="1681603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</a:t>
            </a:r>
          </a:p>
        </p:txBody>
      </p:sp>
    </p:spTree>
    <p:extLst>
      <p:ext uri="{BB962C8B-B14F-4D97-AF65-F5344CB8AC3E}">
        <p14:creationId xmlns:p14="http://schemas.microsoft.com/office/powerpoint/2010/main" val="163605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79643E-289A-5B2B-A72E-214FB2580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3C5DAF68-2392-40B7-0C53-000DF24E1ABB}"/>
              </a:ext>
            </a:extLst>
          </p:cNvPr>
          <p:cNvSpPr txBox="1">
            <a:spLocks/>
          </p:cNvSpPr>
          <p:nvPr/>
        </p:nvSpPr>
        <p:spPr>
          <a:xfrm>
            <a:off x="5039492" y="327232"/>
            <a:ext cx="2113012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65A75-CC5C-67CA-9937-5E084F077C74}"/>
              </a:ext>
            </a:extLst>
          </p:cNvPr>
          <p:cNvSpPr txBox="1"/>
          <p:nvPr/>
        </p:nvSpPr>
        <p:spPr>
          <a:xfrm>
            <a:off x="106017" y="6332091"/>
            <a:ext cx="2107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0" i="0" dirty="0">
                <a:solidFill>
                  <a:srgbClr val="D1D5DB"/>
                </a:solidFill>
                <a:effectLst/>
                <a:latin typeface="__Roboto_90b533"/>
              </a:rPr>
              <a:t>Photo by </a:t>
            </a:r>
            <a:r>
              <a:rPr lang="en-IE" b="0" i="0" dirty="0">
                <a:solidFill>
                  <a:srgbClr val="D1D5DB"/>
                </a:solidFill>
                <a:effectLst/>
                <a:latin typeface="__Roboto_90b533"/>
                <a:hlinkClick r:id="rId2"/>
              </a:rPr>
              <a:t>Stockcake</a:t>
            </a:r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895D72-D4A2-81EE-FA7A-74ABCA8C2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278" y="1795325"/>
            <a:ext cx="4735443" cy="473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01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FC82F7-8842-3325-2234-63C187FA9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EAB25-DB0C-2C12-E2E2-0A4BD37FA71C}"/>
              </a:ext>
            </a:extLst>
          </p:cNvPr>
          <p:cNvSpPr txBox="1"/>
          <p:nvPr/>
        </p:nvSpPr>
        <p:spPr>
          <a:xfrm>
            <a:off x="1487197" y="2001079"/>
            <a:ext cx="9217601" cy="4093428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IE" sz="20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  thread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spawn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||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IE" sz="2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2"/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"hi number {</a:t>
            </a:r>
            <a:r>
              <a:rPr lang="en-IE" sz="20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} from the spawned thread!"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2"/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thread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sleep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Duration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from_millis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pPr lvl="1"/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});</a:t>
            </a:r>
          </a:p>
          <a:p>
            <a:b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sz="2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"hi number {</a:t>
            </a:r>
            <a:r>
              <a:rPr lang="en-IE" sz="20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} from the main thread!"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    thread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sleep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Duration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from_millis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));</a:t>
            </a:r>
          </a:p>
          <a:p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C66A051-14DD-3F77-2F83-4A8685FBF883}"/>
              </a:ext>
            </a:extLst>
          </p:cNvPr>
          <p:cNvSpPr txBox="1">
            <a:spLocks/>
          </p:cNvSpPr>
          <p:nvPr/>
        </p:nvSpPr>
        <p:spPr>
          <a:xfrm>
            <a:off x="5255197" y="313980"/>
            <a:ext cx="1681603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</a:t>
            </a:r>
          </a:p>
        </p:txBody>
      </p:sp>
    </p:spTree>
    <p:extLst>
      <p:ext uri="{BB962C8B-B14F-4D97-AF65-F5344CB8AC3E}">
        <p14:creationId xmlns:p14="http://schemas.microsoft.com/office/powerpoint/2010/main" val="2463670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B68F1F-4491-45A3-6365-B55124409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2EF14-2165-43DB-A8CD-E811055D6110}"/>
              </a:ext>
            </a:extLst>
          </p:cNvPr>
          <p:cNvSpPr txBox="1">
            <a:spLocks/>
          </p:cNvSpPr>
          <p:nvPr/>
        </p:nvSpPr>
        <p:spPr>
          <a:xfrm>
            <a:off x="5039492" y="327232"/>
            <a:ext cx="2113012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593597-3D9D-9DE1-AEE6-E129AD438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329" y="2112186"/>
            <a:ext cx="3255636" cy="4418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48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A7D632-3C37-3AB8-A828-9D64C4955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98F390-7449-6AF1-7B08-AF3C7AA592C6}"/>
              </a:ext>
            </a:extLst>
          </p:cNvPr>
          <p:cNvSpPr txBox="1"/>
          <p:nvPr/>
        </p:nvSpPr>
        <p:spPr>
          <a:xfrm>
            <a:off x="1131402" y="2011018"/>
            <a:ext cx="9929192" cy="3477875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std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net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TcpListener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sz="20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let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listener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TcpListener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bind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"127.0.0.1:7878"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unwrap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IE" sz="20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stream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listener</a:t>
            </a:r>
            <a:r>
              <a:rPr lang="en-IE" sz="20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incoming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IE" sz="20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let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stream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E" sz="20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stream</a:t>
            </a:r>
            <a:r>
              <a:rPr lang="en-IE" sz="20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unwrap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E" sz="20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println</a:t>
            </a:r>
            <a:r>
              <a:rPr lang="en-IE" sz="20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E" sz="20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"Connection established!"</a:t>
            </a:r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IE" sz="2000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926318-68C3-AE2D-4385-12E33DB4EB4D}"/>
              </a:ext>
            </a:extLst>
          </p:cNvPr>
          <p:cNvSpPr txBox="1">
            <a:spLocks/>
          </p:cNvSpPr>
          <p:nvPr/>
        </p:nvSpPr>
        <p:spPr>
          <a:xfrm>
            <a:off x="5255197" y="313980"/>
            <a:ext cx="1681603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</a:t>
            </a:r>
          </a:p>
        </p:txBody>
      </p:sp>
    </p:spTree>
    <p:extLst>
      <p:ext uri="{BB962C8B-B14F-4D97-AF65-F5344CB8AC3E}">
        <p14:creationId xmlns:p14="http://schemas.microsoft.com/office/powerpoint/2010/main" val="1015212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CD91E4-2D73-4F5D-19DE-1790CF089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FCDA32A-85B4-0818-9548-D4C8678C1B98}"/>
              </a:ext>
            </a:extLst>
          </p:cNvPr>
          <p:cNvSpPr txBox="1">
            <a:spLocks/>
          </p:cNvSpPr>
          <p:nvPr/>
        </p:nvSpPr>
        <p:spPr>
          <a:xfrm>
            <a:off x="5039492" y="327232"/>
            <a:ext cx="2113012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Rusty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5360E360-1033-DCE3-9264-33FB05E23918}"/>
              </a:ext>
            </a:extLst>
          </p:cNvPr>
          <p:cNvSpPr/>
          <p:nvPr/>
        </p:nvSpPr>
        <p:spPr>
          <a:xfrm rot="20483497">
            <a:off x="3014701" y="2116937"/>
            <a:ext cx="6162592" cy="2806909"/>
          </a:xfrm>
          <a:prstGeom prst="lef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8165C2B-D36D-BC08-341A-6ED1C1F03A97}"/>
              </a:ext>
            </a:extLst>
          </p:cNvPr>
          <p:cNvSpPr txBox="1">
            <a:spLocks/>
          </p:cNvSpPr>
          <p:nvPr/>
        </p:nvSpPr>
        <p:spPr>
          <a:xfrm>
            <a:off x="3955771" y="2574077"/>
            <a:ext cx="4280452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 on John!</a:t>
            </a:r>
          </a:p>
        </p:txBody>
      </p:sp>
    </p:spTree>
    <p:extLst>
      <p:ext uri="{BB962C8B-B14F-4D97-AF65-F5344CB8AC3E}">
        <p14:creationId xmlns:p14="http://schemas.microsoft.com/office/powerpoint/2010/main" val="415463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B2C905-7B1B-A06F-0EEE-2987878FB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D03EEEE-2AA4-9B4D-6318-D452E07AD285}"/>
              </a:ext>
            </a:extLst>
          </p:cNvPr>
          <p:cNvSpPr txBox="1">
            <a:spLocks/>
          </p:cNvSpPr>
          <p:nvPr/>
        </p:nvSpPr>
        <p:spPr>
          <a:xfrm>
            <a:off x="119270" y="313980"/>
            <a:ext cx="12072730" cy="1978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dirty="0">
                <a:solidFill>
                  <a:schemeClr val="accent2">
                    <a:lumMod val="60000"/>
                    <a:lumOff val="4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Alright, Seriously… What is Rust?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B5FD1F9-A3B7-518A-5B3F-ED1083406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394" y="1699270"/>
            <a:ext cx="4353546" cy="48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irefox logo - Wikipedia">
            <a:extLst>
              <a:ext uri="{FF2B5EF4-FFF2-40B4-BE49-F238E27FC236}">
                <a16:creationId xmlns:a16="http://schemas.microsoft.com/office/drawing/2014/main" id="{81F7B37B-071F-B268-DFE9-4B28EFBD7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86" y="3106473"/>
            <a:ext cx="2199862" cy="228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ity skyline reflected in water&#10;&#10;Description automatically generated">
            <a:extLst>
              <a:ext uri="{FF2B5EF4-FFF2-40B4-BE49-F238E27FC236}">
                <a16:creationId xmlns:a16="http://schemas.microsoft.com/office/drawing/2014/main" id="{C75F3831-4497-B315-2D70-81720A0FE0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1572" y="3009398"/>
            <a:ext cx="4223026" cy="28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38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398</TotalTime>
  <Words>794</Words>
  <Application>Microsoft Macintosh PowerPoint</Application>
  <PresentationFormat>Widescreen</PresentationFormat>
  <Paragraphs>102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__Roboto_90b533</vt:lpstr>
      <vt:lpstr>Aptos</vt:lpstr>
      <vt:lpstr>Aptos Display</vt:lpstr>
      <vt:lpstr>Arial</vt:lpstr>
      <vt:lpstr>Menlo</vt:lpstr>
      <vt:lpstr>MercurySSm-Book-Pro_Web</vt:lpstr>
      <vt:lpstr>Proxima Nova</vt:lpstr>
      <vt:lpstr>Office Theme</vt:lpstr>
      <vt:lpstr>Rust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memory safety?</vt:lpstr>
      <vt:lpstr>What is memory safety?</vt:lpstr>
      <vt:lpstr>What is memory safety?</vt:lpstr>
      <vt:lpstr>What is memory safety? (-fno-stack-protector)</vt:lpstr>
      <vt:lpstr>What is memory safety? (-fno-stack-protector)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Rellis</dc:creator>
  <cp:lastModifiedBy>John Rellis</cp:lastModifiedBy>
  <cp:revision>39</cp:revision>
  <dcterms:created xsi:type="dcterms:W3CDTF">2024-12-28T16:14:30Z</dcterms:created>
  <dcterms:modified xsi:type="dcterms:W3CDTF">2024-12-28T22:53:48Z</dcterms:modified>
</cp:coreProperties>
</file>

<file path=docProps/thumbnail.jpeg>
</file>